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Economica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Economica-bold.fntdata"/><Relationship Id="rId21" Type="http://schemas.openxmlformats.org/officeDocument/2006/relationships/font" Target="fonts/Economica-regular.fntdata"/><Relationship Id="rId24" Type="http://schemas.openxmlformats.org/officeDocument/2006/relationships/font" Target="fonts/Economica-boldItalic.fntdata"/><Relationship Id="rId23" Type="http://schemas.openxmlformats.org/officeDocument/2006/relationships/font" Target="fonts/Economic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665dbaa83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33665dbaa8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fd95f6d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fd95f6d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665dbaa83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3665dbaa8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665dbaa83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3665dbaa8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665dbaa83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33665dbaa8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f26d7a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ef26d7a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2" name="Google Shape;22;p4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21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638575" y="2096275"/>
            <a:ext cx="81699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" sz="2000">
                <a:latin typeface="Open Sans"/>
                <a:ea typeface="Open Sans"/>
                <a:cs typeface="Open Sans"/>
                <a:sym typeface="Open Sans"/>
              </a:rPr>
              <a:t>Програмна система для зберігання, спільного доступу та перевірки якості програмного коду. Серверна частина</a:t>
            </a:r>
            <a:endParaRPr sz="3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505050" y="4551550"/>
            <a:ext cx="2133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71"/>
              <a:buNone/>
            </a:pPr>
            <a:r>
              <a:rPr lang="uk" sz="1200">
                <a:latin typeface="Open Sans"/>
                <a:ea typeface="Open Sans"/>
                <a:cs typeface="Open Sans"/>
                <a:sym typeface="Open Sans"/>
              </a:rPr>
              <a:t>6 червня 2025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4428150" y="3552325"/>
            <a:ext cx="1924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Керівник:        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ст. викл. каф. ПІ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1"/>
              <a:buFont typeface="Arial"/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Широкопетлєва  М.С.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2400550" y="3552325"/>
            <a:ext cx="177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1"/>
              <a:buFont typeface="Arial"/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Виконав:               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1"/>
              <a:buFont typeface="Arial"/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ст. гр. ПЗПІ-21-4,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1"/>
              <a:buFont typeface="Arial"/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Білодід М.О.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171750" y="1486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268925" y="349653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Перевірка якості коду</a:t>
            </a:r>
            <a:endParaRPr sz="3200"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93425" y="1071550"/>
            <a:ext cx="7768200" cy="22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8561333" y="4606350"/>
            <a:ext cx="50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54" y="1071554"/>
            <a:ext cx="6371950" cy="31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Перетворення на вектор</a:t>
            </a: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: реалізація</a:t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400">
                <a:latin typeface="Times New Roman"/>
                <a:ea typeface="Times New Roman"/>
                <a:cs typeface="Times New Roman"/>
                <a:sym typeface="Times New Roman"/>
              </a:rPr>
              <a:t>Цей метод надсилає фрагмент тексту або коду до моделі text-embedding-3-small через API. У відповідь він отримує багатовимірний вектор, що описує семантику переданого фрагмента. Отриманий вектор використовується для подальшого пошуку або порівняння векторних представлень коду.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600" y="2145825"/>
            <a:ext cx="5130800" cy="24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7790075" y="4579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1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268925" y="349653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Тестування</a:t>
            </a:r>
            <a:endParaRPr sz="3200"/>
          </a:p>
        </p:txBody>
      </p:sp>
      <p:pic>
        <p:nvPicPr>
          <p:cNvPr id="172" name="Google Shape;17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8616156" y="4606350"/>
            <a:ext cx="44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361000" y="1048300"/>
            <a:ext cx="852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Тестове середовище: реалізоване через </a:t>
            </a:r>
            <a:r>
              <a:rPr lang="uk" sz="12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TestingFactory</a:t>
            </a: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ізольоване від реальної бази, максимально наближене до продуктивного середовища.</a:t>
            </a:r>
            <a:b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Модульні тести (NUnit): Забезпечують перевірку внутрішніх утиліт і логіки без запуску всього застосунку.</a:t>
            </a:r>
            <a:b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Інтеграційні тести: Повний цикл: запит → обробка → збереження → відповідь.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475" y="2527175"/>
            <a:ext cx="2743500" cy="220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246775" y="14048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Навантажувальне тестування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257875" y="971775"/>
            <a:ext cx="8498400" cy="25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uk" sz="1000"/>
              <a:t>Інструмент</a:t>
            </a:r>
            <a:r>
              <a:rPr lang="uk" sz="1000"/>
              <a:t>: LoadFocus — хмарний сервіс для симуляції одночасних запитів.</a:t>
            </a:r>
            <a:endParaRPr sz="10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uk" sz="1000"/>
              <a:t>Результати</a:t>
            </a:r>
            <a:r>
              <a:rPr lang="uk" sz="1000"/>
              <a:t>:</a:t>
            </a:r>
            <a:endParaRPr sz="1000"/>
          </a:p>
          <a:p>
            <a:pPr indent="-2921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uk" sz="1000"/>
              <a:t>Час підключення: &lt; 100 мс.</a:t>
            </a:r>
            <a:endParaRPr sz="1000"/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uk" sz="1000"/>
              <a:t>Початкове навантаження: до 1900 мс (cold start), далі стабільно 500–600 мс.</a:t>
            </a:r>
            <a:endParaRPr sz="1000"/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uk" sz="1000"/>
              <a:t>Висока стабільність, ефективне кешування та асинхронна обробка запитів.</a:t>
            </a:r>
            <a:endParaRPr sz="1000"/>
          </a:p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1000"/>
          </a:p>
        </p:txBody>
      </p:sp>
      <p:pic>
        <p:nvPicPr>
          <p:cNvPr id="182" name="Google Shape;18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8656051" y="4606350"/>
            <a:ext cx="40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125" y="2397125"/>
            <a:ext cx="4683225" cy="227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261950" y="-47301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Публікація результатів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8622629" y="4606350"/>
            <a:ext cx="43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587" y="659925"/>
            <a:ext cx="2702250" cy="382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389" y="659925"/>
            <a:ext cx="2675961" cy="382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4025" y="669941"/>
            <a:ext cx="2675950" cy="3803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311700" y="116238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Підсумки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/>
        </p:nvSpPr>
        <p:spPr>
          <a:xfrm>
            <a:off x="8630975" y="4606350"/>
            <a:ext cx="4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311700" y="105797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uk" sz="1200"/>
              <a:t>Розроблено систему для збереження, семантичного пошуку та перевірки якості фрагментів коду.</a:t>
            </a:r>
            <a:br>
              <a:rPr lang="uk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uk" sz="1200"/>
              <a:t>Використано сучасні технології: .NET 8, Azure Cosmos DB, OpenAI Embeddings, REST API.</a:t>
            </a:r>
            <a:br>
              <a:rPr lang="uk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uk" sz="1200"/>
              <a:t>Реалізовано багаторівневу архітектуру з чітким розділенням відповідальностей (Domain, Application, Infrastructure, UI).</a:t>
            </a:r>
            <a:br>
              <a:rPr lang="uk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uk" sz="1200"/>
              <a:t>Впроваджено векторизацію та семантичний пошук коду за змістом, а не лише за текстом.</a:t>
            </a:r>
            <a:br>
              <a:rPr lang="uk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uk" sz="1200"/>
              <a:t>Забезпечено якість та стабільність системи через модульне, інтеграційне та навантажувальне тестування.</a:t>
            </a:r>
            <a:endParaRPr sz="120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1921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Мета роботи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111400"/>
            <a:ext cx="5366700" cy="22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SzPts val="1530"/>
              <a:buNone/>
            </a:pPr>
            <a:r>
              <a:rPr b="1" lang="uk" sz="1200"/>
              <a:t>Метою </a:t>
            </a:r>
            <a:r>
              <a:rPr lang="uk" sz="1200"/>
              <a:t>цієї роботи є розробка серверної частини програмної системи, яка дозволяє зберігати фрагменти програмного коду у векторному представленні, виконувати їхній семантичний пошук та здійснювати автоматичну перевірку якості. Система має підтримувати REST API для інтеграції із зовнішніми сервісами, а також забезпечувати багатокористувацьку роботу з розмежуванням прав доступу.</a:t>
            </a:r>
            <a:endParaRPr sz="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uk" sz="1200"/>
              <a:t>Актуальність </a:t>
            </a:r>
            <a:r>
              <a:rPr lang="uk" sz="1200"/>
              <a:t>цього дослідження зумовлена необхідністю повторного використання коду з швидкою системою, мінімізації дублювання та підвищення якості програмних рішень. У сучасній розробці важливо мати інструменти, здатні знаходити не просто текстово схожий код, а логічно еквівалентні фрагменти, які виконують аналогічні функції, незалежно від мови програмування чи стилю написання. </a:t>
            </a:r>
            <a:endParaRPr sz="1200"/>
          </a:p>
          <a:p>
            <a:pPr indent="0" lvl="0" marL="0" rtl="0" algn="just">
              <a:lnSpc>
                <a:spcPct val="95000"/>
              </a:lnSpc>
              <a:spcBef>
                <a:spcPts val="2400"/>
              </a:spcBef>
              <a:spcAft>
                <a:spcPts val="1200"/>
              </a:spcAft>
              <a:buSzPts val="1530"/>
              <a:buNone/>
            </a:pPr>
            <a:r>
              <a:t/>
            </a:r>
            <a:endParaRPr sz="1200"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050" y="1219375"/>
            <a:ext cx="3160800" cy="2204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Аналіз проблеми (аналіз існуючих рішень)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66050" y="748200"/>
            <a:ext cx="8100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200"/>
              <a:t>Існуючі інструменти (Sourcegraph Cody, AWS CodeWhisperer, Codiga, CodeSearchNet) зосереджені на автодоповненні або текстовому пошуку, але не підтримують семантичне векторне представлення коду та централізоване управління фрагментами.</a:t>
            </a:r>
            <a:endParaRPr sz="1200"/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75" y="1664975"/>
            <a:ext cx="1344369" cy="108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7888" y="1664975"/>
            <a:ext cx="1433936" cy="11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5779" y="1664975"/>
            <a:ext cx="1433935" cy="115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9682" y="1858386"/>
            <a:ext cx="2539893" cy="8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268925" y="2890075"/>
            <a:ext cx="20091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Sourcegraph Cody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7325" lvl="0" marL="179999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+"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Пояснення коду в IDE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7325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-"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Немає централізованого збереження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2278037" y="2890075"/>
            <a:ext cx="21834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AWS CodeWhisperer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6850" lvl="0" marL="179999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+"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Створює код із урахуванням стандартів компанії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685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-"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Не зберігає векторно, лише автодоповнення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4725375" y="2890075"/>
            <a:ext cx="17676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Codiga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6850" lvl="0" marL="179999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+"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Шаблони, теги, стильові перевірки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685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-"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Текстовий пошук, без семантики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6607475" y="2890075"/>
            <a:ext cx="19422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CodeSearchNet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6850" lvl="0" marL="179999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+"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Векторизація фрагментів коду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685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-"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Академічний, без повної інфраструктури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311700" y="164874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задачі та опис системи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11700" y="99617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200">
                <a:solidFill>
                  <a:srgbClr val="0D0D0D"/>
                </a:solidFill>
              </a:rPr>
              <a:t>Потрібно розробити серверну частину системи, яка виконуватиме збереження фрагментів програмного коду у векторному представленні, забезпечуватиме семантичний пошук за змістом, автоматичну перевірку якості та доступ до функціоналу через REST API. Основна задача — підвищення ефективності повторного використання коду в командній розробці.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200">
                <a:solidFill>
                  <a:srgbClr val="0D0D0D"/>
                </a:solidFill>
              </a:rPr>
              <a:t>Система має використовувати нейромережеву модель для перетворення коду у вектори, які зберігаються у NoSQL-базі. Пошук потрібно реалізувати за допомогою алгоритму косинусної подібності. Реалізувати підтримку авторизації, ролей користувачів, тегів, перевірки коду на помилки та відповідність стандартам, що робитиме платформу зручною для індивідуальної та корпоративної роботи.</a:t>
            </a:r>
            <a:endParaRPr sz="1200">
              <a:solidFill>
                <a:srgbClr val="0D0D0D"/>
              </a:solidFill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4313" y="3135200"/>
            <a:ext cx="2615373" cy="14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311700" y="31745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Опис програмного забезпечення, що було використано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11700" y="1148750"/>
            <a:ext cx="5725500" cy="31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200"/>
              <a:t>.NET 8</a:t>
            </a:r>
            <a:r>
              <a:rPr lang="uk" sz="1200"/>
              <a:t> — основна платформа для розробки серверної частини;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200"/>
              <a:t>Azure Cosmos DB</a:t>
            </a:r>
            <a:r>
              <a:rPr lang="uk" sz="1200"/>
              <a:t> — NoSQL-база даних з підтримкою векторного пошуку;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200"/>
              <a:t>OpenAI text-embedding-3-small</a:t>
            </a:r>
            <a:r>
              <a:rPr lang="uk" sz="1200"/>
              <a:t> — модель для векторизації фрагментів коду;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200"/>
              <a:t>REST API</a:t>
            </a:r>
            <a:r>
              <a:rPr lang="uk" sz="1200"/>
              <a:t> — взаємодія клієнтів із системою;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200"/>
              <a:t>JWT</a:t>
            </a:r>
            <a:r>
              <a:rPr lang="uk" sz="1200"/>
              <a:t> — аутентифікація та авторизація користувачів;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200"/>
              <a:t>NUnit</a:t>
            </a:r>
            <a:r>
              <a:rPr lang="uk" sz="1200"/>
              <a:t> — модульне тестування ключових компонентів;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200"/>
              <a:t>SMTP</a:t>
            </a:r>
            <a:r>
              <a:rPr lang="uk" sz="1200"/>
              <a:t> — надсилання email-повідомлень (реєстрація, відновлення пароля);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1350" y="1801350"/>
            <a:ext cx="2575500" cy="1655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268925" y="349653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Взаємодія компонентів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6796250" y="1186650"/>
            <a:ext cx="2071500" cy="27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200"/>
              <a:t>На Use Case діаграмі зображено ролі та доступний функціонал залежно від прав.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8778240" y="4606349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100" y="443763"/>
            <a:ext cx="2940475" cy="4250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391450" y="1544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268925" y="349653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Архітектура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268925" y="1848150"/>
            <a:ext cx="25497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uk" sz="1200"/>
              <a:t>Тип архітектури: Багаторівнева (Layered Architecture) — забезпечує гнучкість, масштабованість та ізоляцію логіки.</a:t>
            </a:r>
            <a:endParaRPr sz="12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350" y="349650"/>
            <a:ext cx="5154111" cy="42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268925" y="349653"/>
            <a:ext cx="852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Перетворення тексту на вектор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272550" y="931350"/>
            <a:ext cx="8598900" cy="27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uk" sz="1200"/>
              <a:t>1. Вхідні дані. Користувач надсилає CodeAsset: текст коду, назву, опис, мову.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uk" sz="1200"/>
              <a:t>2. Генерація вектора. Фрагмент передається до OpenAI Embeddings API для векторизації (масив із 1536 чисел), що відображає семантику.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200"/>
              <a:t>3. Збереження. Вектор з метаданими зберігається у Cosmos DB, створюючи сутність CodeAsset.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8591557" y="4606350"/>
            <a:ext cx="47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2538" y="2283775"/>
            <a:ext cx="6467262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/>
              <a:t>Порівняння векторів</a:t>
            </a:r>
            <a:endParaRPr sz="3200"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11700" y="1605825"/>
            <a:ext cx="465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/>
              <a:t>Результат ∈ [0; 1] — 1 означає повну схожість, 0 — відсутність подібності.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/>
              <a:t>Формула обчислює косинус кута між векторами. У чисельнику — скалярний добуток векторів, у знаменнику — добуток їхніх довжин (норм). Результат показує ступінь схожості: чим ближче до 1, тим ближче напрямки векторів.</a:t>
            </a:r>
            <a:endParaRPr sz="1200">
              <a:solidFill>
                <a:srgbClr val="1880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7" name="Google Shape;147;p21"/>
          <p:cNvSpPr txBox="1"/>
          <p:nvPr/>
        </p:nvSpPr>
        <p:spPr>
          <a:xfrm>
            <a:off x="8351375" y="4447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9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500" y="665613"/>
            <a:ext cx="42672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